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65" r:id="rId4"/>
    <p:sldId id="266" r:id="rId5"/>
    <p:sldId id="257" r:id="rId6"/>
    <p:sldId id="258" r:id="rId7"/>
    <p:sldId id="261" r:id="rId8"/>
    <p:sldId id="259" r:id="rId9"/>
    <p:sldId id="260" r:id="rId10"/>
    <p:sldId id="262"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7" d="100"/>
          <a:sy n="57" d="100"/>
        </p:scale>
        <p:origin x="72" y="1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CA8AF-AB1D-4681-A30C-46091EE9588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BF47AF-56FF-4C33-9456-EE207EA169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49E106-90C7-4160-B016-088EF8A3B763}"/>
              </a:ext>
            </a:extLst>
          </p:cNvPr>
          <p:cNvSpPr>
            <a:spLocks noGrp="1"/>
          </p:cNvSpPr>
          <p:nvPr>
            <p:ph type="dt" sz="half" idx="10"/>
          </p:nvPr>
        </p:nvSpPr>
        <p:spPr/>
        <p:txBody>
          <a:bodyPr/>
          <a:lstStyle/>
          <a:p>
            <a:fld id="{4A7D24C7-6F29-46DC-ADBE-6ACAB0E43B23}" type="datetimeFigureOut">
              <a:rPr lang="en-US" smtClean="0"/>
              <a:t>12/17/2018</a:t>
            </a:fld>
            <a:endParaRPr lang="en-US"/>
          </a:p>
        </p:txBody>
      </p:sp>
      <p:sp>
        <p:nvSpPr>
          <p:cNvPr id="5" name="Footer Placeholder 4">
            <a:extLst>
              <a:ext uri="{FF2B5EF4-FFF2-40B4-BE49-F238E27FC236}">
                <a16:creationId xmlns:a16="http://schemas.microsoft.com/office/drawing/2014/main" id="{C69D1A14-BFFF-43F5-AA89-9AE3ACEB56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DC11AD-62B5-4921-B270-CD63121E13CC}"/>
              </a:ext>
            </a:extLst>
          </p:cNvPr>
          <p:cNvSpPr>
            <a:spLocks noGrp="1"/>
          </p:cNvSpPr>
          <p:nvPr>
            <p:ph type="sldNum" sz="quarter" idx="12"/>
          </p:nvPr>
        </p:nvSpPr>
        <p:spPr/>
        <p:txBody>
          <a:bodyPr/>
          <a:lstStyle/>
          <a:p>
            <a:fld id="{9E937F92-E1AD-46B1-9686-19BAE264DD54}" type="slidenum">
              <a:rPr lang="en-US" smtClean="0"/>
              <a:t>‹#›</a:t>
            </a:fld>
            <a:endParaRPr lang="en-US"/>
          </a:p>
        </p:txBody>
      </p:sp>
    </p:spTree>
    <p:extLst>
      <p:ext uri="{BB962C8B-B14F-4D97-AF65-F5344CB8AC3E}">
        <p14:creationId xmlns:p14="http://schemas.microsoft.com/office/powerpoint/2010/main" val="2350802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D43FB-EB0C-42F3-A459-44B829CDB0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C77418-10AF-4CFA-A693-E234921016B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93715A-B5CD-41D7-9DA1-7DA3596F5DDB}"/>
              </a:ext>
            </a:extLst>
          </p:cNvPr>
          <p:cNvSpPr>
            <a:spLocks noGrp="1"/>
          </p:cNvSpPr>
          <p:nvPr>
            <p:ph type="dt" sz="half" idx="10"/>
          </p:nvPr>
        </p:nvSpPr>
        <p:spPr/>
        <p:txBody>
          <a:bodyPr/>
          <a:lstStyle/>
          <a:p>
            <a:fld id="{4A7D24C7-6F29-46DC-ADBE-6ACAB0E43B23}" type="datetimeFigureOut">
              <a:rPr lang="en-US" smtClean="0"/>
              <a:t>12/17/2018</a:t>
            </a:fld>
            <a:endParaRPr lang="en-US"/>
          </a:p>
        </p:txBody>
      </p:sp>
      <p:sp>
        <p:nvSpPr>
          <p:cNvPr id="5" name="Footer Placeholder 4">
            <a:extLst>
              <a:ext uri="{FF2B5EF4-FFF2-40B4-BE49-F238E27FC236}">
                <a16:creationId xmlns:a16="http://schemas.microsoft.com/office/drawing/2014/main" id="{F5307067-A8A2-4E8B-8EBC-827B46597B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9E1E75-A4F8-4AB5-8BE4-D5B5626F128E}"/>
              </a:ext>
            </a:extLst>
          </p:cNvPr>
          <p:cNvSpPr>
            <a:spLocks noGrp="1"/>
          </p:cNvSpPr>
          <p:nvPr>
            <p:ph type="sldNum" sz="quarter" idx="12"/>
          </p:nvPr>
        </p:nvSpPr>
        <p:spPr/>
        <p:txBody>
          <a:bodyPr/>
          <a:lstStyle/>
          <a:p>
            <a:fld id="{9E937F92-E1AD-46B1-9686-19BAE264DD54}" type="slidenum">
              <a:rPr lang="en-US" smtClean="0"/>
              <a:t>‹#›</a:t>
            </a:fld>
            <a:endParaRPr lang="en-US"/>
          </a:p>
        </p:txBody>
      </p:sp>
    </p:spTree>
    <p:extLst>
      <p:ext uri="{BB962C8B-B14F-4D97-AF65-F5344CB8AC3E}">
        <p14:creationId xmlns:p14="http://schemas.microsoft.com/office/powerpoint/2010/main" val="635315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70CAA5-4299-4D07-9EB1-8BFDFFC63A3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0513D2D-1889-4CE6-9BC5-9259CB5CB9C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627A53-0F0C-43E4-9A0D-4332B0947B40}"/>
              </a:ext>
            </a:extLst>
          </p:cNvPr>
          <p:cNvSpPr>
            <a:spLocks noGrp="1"/>
          </p:cNvSpPr>
          <p:nvPr>
            <p:ph type="dt" sz="half" idx="10"/>
          </p:nvPr>
        </p:nvSpPr>
        <p:spPr/>
        <p:txBody>
          <a:bodyPr/>
          <a:lstStyle/>
          <a:p>
            <a:fld id="{4A7D24C7-6F29-46DC-ADBE-6ACAB0E43B23}" type="datetimeFigureOut">
              <a:rPr lang="en-US" smtClean="0"/>
              <a:t>12/17/2018</a:t>
            </a:fld>
            <a:endParaRPr lang="en-US"/>
          </a:p>
        </p:txBody>
      </p:sp>
      <p:sp>
        <p:nvSpPr>
          <p:cNvPr id="5" name="Footer Placeholder 4">
            <a:extLst>
              <a:ext uri="{FF2B5EF4-FFF2-40B4-BE49-F238E27FC236}">
                <a16:creationId xmlns:a16="http://schemas.microsoft.com/office/drawing/2014/main" id="{B24F3B91-F8F3-453D-97A2-BD285FC23F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C9338D-BB86-4794-A66A-0487F9C4BA6A}"/>
              </a:ext>
            </a:extLst>
          </p:cNvPr>
          <p:cNvSpPr>
            <a:spLocks noGrp="1"/>
          </p:cNvSpPr>
          <p:nvPr>
            <p:ph type="sldNum" sz="quarter" idx="12"/>
          </p:nvPr>
        </p:nvSpPr>
        <p:spPr/>
        <p:txBody>
          <a:bodyPr/>
          <a:lstStyle/>
          <a:p>
            <a:fld id="{9E937F92-E1AD-46B1-9686-19BAE264DD54}" type="slidenum">
              <a:rPr lang="en-US" smtClean="0"/>
              <a:t>‹#›</a:t>
            </a:fld>
            <a:endParaRPr lang="en-US"/>
          </a:p>
        </p:txBody>
      </p:sp>
    </p:spTree>
    <p:extLst>
      <p:ext uri="{BB962C8B-B14F-4D97-AF65-F5344CB8AC3E}">
        <p14:creationId xmlns:p14="http://schemas.microsoft.com/office/powerpoint/2010/main" val="2037307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B29EC-FFA4-44A3-B3F7-5AB1560818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6D67EC-8E76-4D2A-8F7D-04303C605F9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37F333-3994-4E9F-8FF1-5F8923CD50B4}"/>
              </a:ext>
            </a:extLst>
          </p:cNvPr>
          <p:cNvSpPr>
            <a:spLocks noGrp="1"/>
          </p:cNvSpPr>
          <p:nvPr>
            <p:ph type="dt" sz="half" idx="10"/>
          </p:nvPr>
        </p:nvSpPr>
        <p:spPr/>
        <p:txBody>
          <a:bodyPr/>
          <a:lstStyle/>
          <a:p>
            <a:fld id="{4A7D24C7-6F29-46DC-ADBE-6ACAB0E43B23}" type="datetimeFigureOut">
              <a:rPr lang="en-US" smtClean="0"/>
              <a:t>12/17/2018</a:t>
            </a:fld>
            <a:endParaRPr lang="en-US"/>
          </a:p>
        </p:txBody>
      </p:sp>
      <p:sp>
        <p:nvSpPr>
          <p:cNvPr id="5" name="Footer Placeholder 4">
            <a:extLst>
              <a:ext uri="{FF2B5EF4-FFF2-40B4-BE49-F238E27FC236}">
                <a16:creationId xmlns:a16="http://schemas.microsoft.com/office/drawing/2014/main" id="{40A531C9-9D5F-4EF9-BE0E-C4DD8D7BF2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750E2-9389-475F-94C8-E6C981167CB6}"/>
              </a:ext>
            </a:extLst>
          </p:cNvPr>
          <p:cNvSpPr>
            <a:spLocks noGrp="1"/>
          </p:cNvSpPr>
          <p:nvPr>
            <p:ph type="sldNum" sz="quarter" idx="12"/>
          </p:nvPr>
        </p:nvSpPr>
        <p:spPr/>
        <p:txBody>
          <a:bodyPr/>
          <a:lstStyle/>
          <a:p>
            <a:fld id="{9E937F92-E1AD-46B1-9686-19BAE264DD54}" type="slidenum">
              <a:rPr lang="en-US" smtClean="0"/>
              <a:t>‹#›</a:t>
            </a:fld>
            <a:endParaRPr lang="en-US"/>
          </a:p>
        </p:txBody>
      </p:sp>
    </p:spTree>
    <p:extLst>
      <p:ext uri="{BB962C8B-B14F-4D97-AF65-F5344CB8AC3E}">
        <p14:creationId xmlns:p14="http://schemas.microsoft.com/office/powerpoint/2010/main" val="3918265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E1EDA-BA07-4C47-B3C2-207E3580BD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24D527-5F9D-4F2B-91A8-A2328F0E04A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7BB72AD-2AEF-4894-842B-9CBC942A6554}"/>
              </a:ext>
            </a:extLst>
          </p:cNvPr>
          <p:cNvSpPr>
            <a:spLocks noGrp="1"/>
          </p:cNvSpPr>
          <p:nvPr>
            <p:ph type="dt" sz="half" idx="10"/>
          </p:nvPr>
        </p:nvSpPr>
        <p:spPr/>
        <p:txBody>
          <a:bodyPr/>
          <a:lstStyle/>
          <a:p>
            <a:fld id="{4A7D24C7-6F29-46DC-ADBE-6ACAB0E43B23}" type="datetimeFigureOut">
              <a:rPr lang="en-US" smtClean="0"/>
              <a:t>12/17/2018</a:t>
            </a:fld>
            <a:endParaRPr lang="en-US"/>
          </a:p>
        </p:txBody>
      </p:sp>
      <p:sp>
        <p:nvSpPr>
          <p:cNvPr id="5" name="Footer Placeholder 4">
            <a:extLst>
              <a:ext uri="{FF2B5EF4-FFF2-40B4-BE49-F238E27FC236}">
                <a16:creationId xmlns:a16="http://schemas.microsoft.com/office/drawing/2014/main" id="{D06D6E66-F6C4-4B26-A7BD-E675EAB63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7A196D-B6AF-492C-B60B-E963170ACD87}"/>
              </a:ext>
            </a:extLst>
          </p:cNvPr>
          <p:cNvSpPr>
            <a:spLocks noGrp="1"/>
          </p:cNvSpPr>
          <p:nvPr>
            <p:ph type="sldNum" sz="quarter" idx="12"/>
          </p:nvPr>
        </p:nvSpPr>
        <p:spPr/>
        <p:txBody>
          <a:bodyPr/>
          <a:lstStyle/>
          <a:p>
            <a:fld id="{9E937F92-E1AD-46B1-9686-19BAE264DD54}" type="slidenum">
              <a:rPr lang="en-US" smtClean="0"/>
              <a:t>‹#›</a:t>
            </a:fld>
            <a:endParaRPr lang="en-US"/>
          </a:p>
        </p:txBody>
      </p:sp>
    </p:spTree>
    <p:extLst>
      <p:ext uri="{BB962C8B-B14F-4D97-AF65-F5344CB8AC3E}">
        <p14:creationId xmlns:p14="http://schemas.microsoft.com/office/powerpoint/2010/main" val="3486330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4B372-647F-4644-B09E-7E2951E5D8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4605A0-F44B-4255-B710-F90795692B5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B04EA9-6DEF-4B2B-93F0-CBF907A50F8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827810C-A6A3-429D-93D1-A9DB3549C813}"/>
              </a:ext>
            </a:extLst>
          </p:cNvPr>
          <p:cNvSpPr>
            <a:spLocks noGrp="1"/>
          </p:cNvSpPr>
          <p:nvPr>
            <p:ph type="dt" sz="half" idx="10"/>
          </p:nvPr>
        </p:nvSpPr>
        <p:spPr/>
        <p:txBody>
          <a:bodyPr/>
          <a:lstStyle/>
          <a:p>
            <a:fld id="{4A7D24C7-6F29-46DC-ADBE-6ACAB0E43B23}" type="datetimeFigureOut">
              <a:rPr lang="en-US" smtClean="0"/>
              <a:t>12/17/2018</a:t>
            </a:fld>
            <a:endParaRPr lang="en-US"/>
          </a:p>
        </p:txBody>
      </p:sp>
      <p:sp>
        <p:nvSpPr>
          <p:cNvPr id="6" name="Footer Placeholder 5">
            <a:extLst>
              <a:ext uri="{FF2B5EF4-FFF2-40B4-BE49-F238E27FC236}">
                <a16:creationId xmlns:a16="http://schemas.microsoft.com/office/drawing/2014/main" id="{FDC157B7-7132-402D-97DA-5825880F98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635256-F400-4AFA-92DA-FD15BE2DAC17}"/>
              </a:ext>
            </a:extLst>
          </p:cNvPr>
          <p:cNvSpPr>
            <a:spLocks noGrp="1"/>
          </p:cNvSpPr>
          <p:nvPr>
            <p:ph type="sldNum" sz="quarter" idx="12"/>
          </p:nvPr>
        </p:nvSpPr>
        <p:spPr/>
        <p:txBody>
          <a:bodyPr/>
          <a:lstStyle/>
          <a:p>
            <a:fld id="{9E937F92-E1AD-46B1-9686-19BAE264DD54}" type="slidenum">
              <a:rPr lang="en-US" smtClean="0"/>
              <a:t>‹#›</a:t>
            </a:fld>
            <a:endParaRPr lang="en-US"/>
          </a:p>
        </p:txBody>
      </p:sp>
    </p:spTree>
    <p:extLst>
      <p:ext uri="{BB962C8B-B14F-4D97-AF65-F5344CB8AC3E}">
        <p14:creationId xmlns:p14="http://schemas.microsoft.com/office/powerpoint/2010/main" val="280873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DF046-5047-4C75-829F-BD43CD949CD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3F9112-2C8F-45F7-A1F6-E19D7CCD3B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9D5BCAD-1EAD-4F42-AD8F-4F6379F6EBF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7434B2-579B-45AF-88D2-BA3F9CC38F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AF5EC36-D8F2-47F4-8B4E-ED9AB59A4F8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37AAE1B-DFC4-4754-8F07-D3BE80B01676}"/>
              </a:ext>
            </a:extLst>
          </p:cNvPr>
          <p:cNvSpPr>
            <a:spLocks noGrp="1"/>
          </p:cNvSpPr>
          <p:nvPr>
            <p:ph type="dt" sz="half" idx="10"/>
          </p:nvPr>
        </p:nvSpPr>
        <p:spPr/>
        <p:txBody>
          <a:bodyPr/>
          <a:lstStyle/>
          <a:p>
            <a:fld id="{4A7D24C7-6F29-46DC-ADBE-6ACAB0E43B23}" type="datetimeFigureOut">
              <a:rPr lang="en-US" smtClean="0"/>
              <a:t>12/17/2018</a:t>
            </a:fld>
            <a:endParaRPr lang="en-US"/>
          </a:p>
        </p:txBody>
      </p:sp>
      <p:sp>
        <p:nvSpPr>
          <p:cNvPr id="8" name="Footer Placeholder 7">
            <a:extLst>
              <a:ext uri="{FF2B5EF4-FFF2-40B4-BE49-F238E27FC236}">
                <a16:creationId xmlns:a16="http://schemas.microsoft.com/office/drawing/2014/main" id="{B25C6F13-6F07-4080-803C-AAE82020F69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61FC0D9-DB91-4BB9-A750-6F9630C5F4DB}"/>
              </a:ext>
            </a:extLst>
          </p:cNvPr>
          <p:cNvSpPr>
            <a:spLocks noGrp="1"/>
          </p:cNvSpPr>
          <p:nvPr>
            <p:ph type="sldNum" sz="quarter" idx="12"/>
          </p:nvPr>
        </p:nvSpPr>
        <p:spPr/>
        <p:txBody>
          <a:bodyPr/>
          <a:lstStyle/>
          <a:p>
            <a:fld id="{9E937F92-E1AD-46B1-9686-19BAE264DD54}" type="slidenum">
              <a:rPr lang="en-US" smtClean="0"/>
              <a:t>‹#›</a:t>
            </a:fld>
            <a:endParaRPr lang="en-US"/>
          </a:p>
        </p:txBody>
      </p:sp>
    </p:spTree>
    <p:extLst>
      <p:ext uri="{BB962C8B-B14F-4D97-AF65-F5344CB8AC3E}">
        <p14:creationId xmlns:p14="http://schemas.microsoft.com/office/powerpoint/2010/main" val="1638373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4187B-DD40-41F7-BEA1-EA4B2E32A9B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2AC8EEE-E775-4681-9423-34D54D11AF8A}"/>
              </a:ext>
            </a:extLst>
          </p:cNvPr>
          <p:cNvSpPr>
            <a:spLocks noGrp="1"/>
          </p:cNvSpPr>
          <p:nvPr>
            <p:ph type="dt" sz="half" idx="10"/>
          </p:nvPr>
        </p:nvSpPr>
        <p:spPr/>
        <p:txBody>
          <a:bodyPr/>
          <a:lstStyle/>
          <a:p>
            <a:fld id="{4A7D24C7-6F29-46DC-ADBE-6ACAB0E43B23}" type="datetimeFigureOut">
              <a:rPr lang="en-US" smtClean="0"/>
              <a:t>12/17/2018</a:t>
            </a:fld>
            <a:endParaRPr lang="en-US"/>
          </a:p>
        </p:txBody>
      </p:sp>
      <p:sp>
        <p:nvSpPr>
          <p:cNvPr id="4" name="Footer Placeholder 3">
            <a:extLst>
              <a:ext uri="{FF2B5EF4-FFF2-40B4-BE49-F238E27FC236}">
                <a16:creationId xmlns:a16="http://schemas.microsoft.com/office/drawing/2014/main" id="{A940A904-6FD8-4DAD-A719-B1D85A9FF7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1FA78E-E795-4EEA-A69E-1714026D4131}"/>
              </a:ext>
            </a:extLst>
          </p:cNvPr>
          <p:cNvSpPr>
            <a:spLocks noGrp="1"/>
          </p:cNvSpPr>
          <p:nvPr>
            <p:ph type="sldNum" sz="quarter" idx="12"/>
          </p:nvPr>
        </p:nvSpPr>
        <p:spPr/>
        <p:txBody>
          <a:bodyPr/>
          <a:lstStyle/>
          <a:p>
            <a:fld id="{9E937F92-E1AD-46B1-9686-19BAE264DD54}" type="slidenum">
              <a:rPr lang="en-US" smtClean="0"/>
              <a:t>‹#›</a:t>
            </a:fld>
            <a:endParaRPr lang="en-US"/>
          </a:p>
        </p:txBody>
      </p:sp>
    </p:spTree>
    <p:extLst>
      <p:ext uri="{BB962C8B-B14F-4D97-AF65-F5344CB8AC3E}">
        <p14:creationId xmlns:p14="http://schemas.microsoft.com/office/powerpoint/2010/main" val="26194791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0B4D52-AC4F-4E6C-8A51-B349A076C1BC}"/>
              </a:ext>
            </a:extLst>
          </p:cNvPr>
          <p:cNvSpPr>
            <a:spLocks noGrp="1"/>
          </p:cNvSpPr>
          <p:nvPr>
            <p:ph type="dt" sz="half" idx="10"/>
          </p:nvPr>
        </p:nvSpPr>
        <p:spPr/>
        <p:txBody>
          <a:bodyPr/>
          <a:lstStyle/>
          <a:p>
            <a:fld id="{4A7D24C7-6F29-46DC-ADBE-6ACAB0E43B23}" type="datetimeFigureOut">
              <a:rPr lang="en-US" smtClean="0"/>
              <a:t>12/17/2018</a:t>
            </a:fld>
            <a:endParaRPr lang="en-US"/>
          </a:p>
        </p:txBody>
      </p:sp>
      <p:sp>
        <p:nvSpPr>
          <p:cNvPr id="3" name="Footer Placeholder 2">
            <a:extLst>
              <a:ext uri="{FF2B5EF4-FFF2-40B4-BE49-F238E27FC236}">
                <a16:creationId xmlns:a16="http://schemas.microsoft.com/office/drawing/2014/main" id="{8361A24A-2078-4954-AE6D-7485C73304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985464E-AC2C-49D4-8150-1358BF068DB3}"/>
              </a:ext>
            </a:extLst>
          </p:cNvPr>
          <p:cNvSpPr>
            <a:spLocks noGrp="1"/>
          </p:cNvSpPr>
          <p:nvPr>
            <p:ph type="sldNum" sz="quarter" idx="12"/>
          </p:nvPr>
        </p:nvSpPr>
        <p:spPr/>
        <p:txBody>
          <a:bodyPr/>
          <a:lstStyle/>
          <a:p>
            <a:fld id="{9E937F92-E1AD-46B1-9686-19BAE264DD54}" type="slidenum">
              <a:rPr lang="en-US" smtClean="0"/>
              <a:t>‹#›</a:t>
            </a:fld>
            <a:endParaRPr lang="en-US"/>
          </a:p>
        </p:txBody>
      </p:sp>
    </p:spTree>
    <p:extLst>
      <p:ext uri="{BB962C8B-B14F-4D97-AF65-F5344CB8AC3E}">
        <p14:creationId xmlns:p14="http://schemas.microsoft.com/office/powerpoint/2010/main" val="3702138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2C45E-595A-4618-BD97-F35A3E0EF7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24634F9-B076-4E83-BB43-7B08832444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6F7A80-02EB-49DB-8835-8FAD7308F5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9CA007E-DA42-40D7-9BC4-030B86AAD53C}"/>
              </a:ext>
            </a:extLst>
          </p:cNvPr>
          <p:cNvSpPr>
            <a:spLocks noGrp="1"/>
          </p:cNvSpPr>
          <p:nvPr>
            <p:ph type="dt" sz="half" idx="10"/>
          </p:nvPr>
        </p:nvSpPr>
        <p:spPr/>
        <p:txBody>
          <a:bodyPr/>
          <a:lstStyle/>
          <a:p>
            <a:fld id="{4A7D24C7-6F29-46DC-ADBE-6ACAB0E43B23}" type="datetimeFigureOut">
              <a:rPr lang="en-US" smtClean="0"/>
              <a:t>12/17/2018</a:t>
            </a:fld>
            <a:endParaRPr lang="en-US"/>
          </a:p>
        </p:txBody>
      </p:sp>
      <p:sp>
        <p:nvSpPr>
          <p:cNvPr id="6" name="Footer Placeholder 5">
            <a:extLst>
              <a:ext uri="{FF2B5EF4-FFF2-40B4-BE49-F238E27FC236}">
                <a16:creationId xmlns:a16="http://schemas.microsoft.com/office/drawing/2014/main" id="{9568ED56-C1F9-411B-8B70-5C22299748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174683-34F7-4E0E-B1C8-42F3A43F4C55}"/>
              </a:ext>
            </a:extLst>
          </p:cNvPr>
          <p:cNvSpPr>
            <a:spLocks noGrp="1"/>
          </p:cNvSpPr>
          <p:nvPr>
            <p:ph type="sldNum" sz="quarter" idx="12"/>
          </p:nvPr>
        </p:nvSpPr>
        <p:spPr/>
        <p:txBody>
          <a:bodyPr/>
          <a:lstStyle/>
          <a:p>
            <a:fld id="{9E937F92-E1AD-46B1-9686-19BAE264DD54}" type="slidenum">
              <a:rPr lang="en-US" smtClean="0"/>
              <a:t>‹#›</a:t>
            </a:fld>
            <a:endParaRPr lang="en-US"/>
          </a:p>
        </p:txBody>
      </p:sp>
    </p:spTree>
    <p:extLst>
      <p:ext uri="{BB962C8B-B14F-4D97-AF65-F5344CB8AC3E}">
        <p14:creationId xmlns:p14="http://schemas.microsoft.com/office/powerpoint/2010/main" val="9959699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013A2-639D-44EE-9811-86109EAEAB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9181721-4993-4720-8880-8E13CA3290F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8D890EF-96B2-412D-A8FA-B314D378A5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B03A8BC-5A4A-40D7-AA42-4A005E4F7F4B}"/>
              </a:ext>
            </a:extLst>
          </p:cNvPr>
          <p:cNvSpPr>
            <a:spLocks noGrp="1"/>
          </p:cNvSpPr>
          <p:nvPr>
            <p:ph type="dt" sz="half" idx="10"/>
          </p:nvPr>
        </p:nvSpPr>
        <p:spPr/>
        <p:txBody>
          <a:bodyPr/>
          <a:lstStyle/>
          <a:p>
            <a:fld id="{4A7D24C7-6F29-46DC-ADBE-6ACAB0E43B23}" type="datetimeFigureOut">
              <a:rPr lang="en-US" smtClean="0"/>
              <a:t>12/17/2018</a:t>
            </a:fld>
            <a:endParaRPr lang="en-US"/>
          </a:p>
        </p:txBody>
      </p:sp>
      <p:sp>
        <p:nvSpPr>
          <p:cNvPr id="6" name="Footer Placeholder 5">
            <a:extLst>
              <a:ext uri="{FF2B5EF4-FFF2-40B4-BE49-F238E27FC236}">
                <a16:creationId xmlns:a16="http://schemas.microsoft.com/office/drawing/2014/main" id="{2D104518-E7BD-4A83-9DBD-9026011975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4D494C-228D-4C5D-BB70-070616FD1E5E}"/>
              </a:ext>
            </a:extLst>
          </p:cNvPr>
          <p:cNvSpPr>
            <a:spLocks noGrp="1"/>
          </p:cNvSpPr>
          <p:nvPr>
            <p:ph type="sldNum" sz="quarter" idx="12"/>
          </p:nvPr>
        </p:nvSpPr>
        <p:spPr/>
        <p:txBody>
          <a:bodyPr/>
          <a:lstStyle/>
          <a:p>
            <a:fld id="{9E937F92-E1AD-46B1-9686-19BAE264DD54}" type="slidenum">
              <a:rPr lang="en-US" smtClean="0"/>
              <a:t>‹#›</a:t>
            </a:fld>
            <a:endParaRPr lang="en-US"/>
          </a:p>
        </p:txBody>
      </p:sp>
    </p:spTree>
    <p:extLst>
      <p:ext uri="{BB962C8B-B14F-4D97-AF65-F5344CB8AC3E}">
        <p14:creationId xmlns:p14="http://schemas.microsoft.com/office/powerpoint/2010/main" val="103111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55F142-1B62-447E-8640-17E2A7C875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829F9A8-9C10-4969-B8A1-93C663CB82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E32B60-7483-4BF9-AF21-48CE4B5E8E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7D24C7-6F29-46DC-ADBE-6ACAB0E43B23}" type="datetimeFigureOut">
              <a:rPr lang="en-US" smtClean="0"/>
              <a:t>12/17/2018</a:t>
            </a:fld>
            <a:endParaRPr lang="en-US"/>
          </a:p>
        </p:txBody>
      </p:sp>
      <p:sp>
        <p:nvSpPr>
          <p:cNvPr id="5" name="Footer Placeholder 4">
            <a:extLst>
              <a:ext uri="{FF2B5EF4-FFF2-40B4-BE49-F238E27FC236}">
                <a16:creationId xmlns:a16="http://schemas.microsoft.com/office/drawing/2014/main" id="{E2567215-AA17-4223-BD5E-47D511C187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41A1461-ED36-4279-AC04-3F5E5CEE67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937F92-E1AD-46B1-9686-19BAE264DD54}" type="slidenum">
              <a:rPr lang="en-US" smtClean="0"/>
              <a:t>‹#›</a:t>
            </a:fld>
            <a:endParaRPr lang="en-US"/>
          </a:p>
        </p:txBody>
      </p:sp>
    </p:spTree>
    <p:extLst>
      <p:ext uri="{BB962C8B-B14F-4D97-AF65-F5344CB8AC3E}">
        <p14:creationId xmlns:p14="http://schemas.microsoft.com/office/powerpoint/2010/main" val="490221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benjjneb.github.io/dada2/ITS_workflow.html" TargetMode="External"/><Relationship Id="rId2" Type="http://schemas.openxmlformats.org/officeDocument/2006/relationships/hyperlink" Target="https://benjjneb.github.io/dada2/tutorial.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B4C14-CC93-47ED-982D-A158E5FD3472}"/>
              </a:ext>
            </a:extLst>
          </p:cNvPr>
          <p:cNvSpPr>
            <a:spLocks noGrp="1"/>
          </p:cNvSpPr>
          <p:nvPr>
            <p:ph type="ctrTitle"/>
          </p:nvPr>
        </p:nvSpPr>
        <p:spPr/>
        <p:txBody>
          <a:bodyPr/>
          <a:lstStyle/>
          <a:p>
            <a:r>
              <a:rPr lang="en-US" dirty="0"/>
              <a:t>Nrf2 Microbiome </a:t>
            </a:r>
            <a:br>
              <a:rPr lang="en-US" dirty="0"/>
            </a:br>
            <a:r>
              <a:rPr lang="en-US" dirty="0"/>
              <a:t>16S Data Analysis</a:t>
            </a:r>
          </a:p>
        </p:txBody>
      </p:sp>
      <p:sp>
        <p:nvSpPr>
          <p:cNvPr id="3" name="Subtitle 2">
            <a:extLst>
              <a:ext uri="{FF2B5EF4-FFF2-40B4-BE49-F238E27FC236}">
                <a16:creationId xmlns:a16="http://schemas.microsoft.com/office/drawing/2014/main" id="{C567276B-D6ED-4A41-B345-AF14B6AD6839}"/>
              </a:ext>
            </a:extLst>
          </p:cNvPr>
          <p:cNvSpPr>
            <a:spLocks noGrp="1"/>
          </p:cNvSpPr>
          <p:nvPr>
            <p:ph type="subTitle" idx="1"/>
          </p:nvPr>
        </p:nvSpPr>
        <p:spPr/>
        <p:txBody>
          <a:bodyPr/>
          <a:lstStyle/>
          <a:p>
            <a:pPr algn="r"/>
            <a:r>
              <a:rPr lang="en-US" dirty="0"/>
              <a:t>Ran, Davit</a:t>
            </a:r>
          </a:p>
          <a:p>
            <a:pPr algn="r"/>
            <a:r>
              <a:rPr lang="en-US" dirty="0"/>
              <a:t>Version 1</a:t>
            </a:r>
          </a:p>
          <a:p>
            <a:pPr algn="r"/>
            <a:r>
              <a:rPr lang="en-US" dirty="0"/>
              <a:t>December 2018</a:t>
            </a:r>
          </a:p>
        </p:txBody>
      </p:sp>
    </p:spTree>
    <p:extLst>
      <p:ext uri="{BB962C8B-B14F-4D97-AF65-F5344CB8AC3E}">
        <p14:creationId xmlns:p14="http://schemas.microsoft.com/office/powerpoint/2010/main" val="16628662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map&#10;&#10;Description generated with very high confidence">
            <a:extLst>
              <a:ext uri="{FF2B5EF4-FFF2-40B4-BE49-F238E27FC236}">
                <a16:creationId xmlns:a16="http://schemas.microsoft.com/office/drawing/2014/main" id="{77EEA218-5858-465F-90D0-BE8535326C61}"/>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1746443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r>
              <a:rPr lang="en-US" dirty="0">
                <a:hlinkClick r:id="rId2"/>
              </a:rPr>
              <a:t>https://</a:t>
            </a:r>
            <a:r>
              <a:rPr lang="en-US" dirty="0" smtClean="0">
                <a:hlinkClick r:id="rId2"/>
              </a:rPr>
              <a:t>benjjneb.github.io/dada2/tutorial.html</a:t>
            </a:r>
            <a:endParaRPr lang="en-US" dirty="0" smtClean="0"/>
          </a:p>
          <a:p>
            <a:r>
              <a:rPr lang="en-US">
                <a:hlinkClick r:id="rId3"/>
              </a:rPr>
              <a:t>https</a:t>
            </a:r>
            <a:r>
              <a:rPr lang="en-US">
                <a:hlinkClick r:id="rId3"/>
              </a:rPr>
              <a:t>://</a:t>
            </a:r>
            <a:r>
              <a:rPr lang="en-US" smtClean="0">
                <a:hlinkClick r:id="rId3"/>
              </a:rPr>
              <a:t>benjjneb.github.io/dada2/ITS_workflow.html</a:t>
            </a:r>
            <a:endParaRPr lang="en-US" smtClean="0"/>
          </a:p>
          <a:p>
            <a:endParaRPr lang="en-US"/>
          </a:p>
        </p:txBody>
      </p:sp>
    </p:spTree>
    <p:extLst>
      <p:ext uri="{BB962C8B-B14F-4D97-AF65-F5344CB8AC3E}">
        <p14:creationId xmlns:p14="http://schemas.microsoft.com/office/powerpoint/2010/main" val="13583569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064178" y="16306"/>
            <a:ext cx="3880742" cy="369332"/>
          </a:xfrm>
          <a:prstGeom prst="rect">
            <a:avLst/>
          </a:prstGeom>
          <a:noFill/>
        </p:spPr>
        <p:txBody>
          <a:bodyPr wrap="none" rtlCol="0">
            <a:spAutoFit/>
          </a:bodyPr>
          <a:lstStyle/>
          <a:p>
            <a:r>
              <a:rPr lang="en-US" dirty="0" smtClean="0"/>
              <a:t>Quality of Forward Reads (16 out of 40)</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32549" y="385638"/>
            <a:ext cx="9144000" cy="6400800"/>
          </a:xfrm>
          <a:prstGeom prst="rect">
            <a:avLst/>
          </a:prstGeom>
        </p:spPr>
      </p:pic>
    </p:spTree>
    <p:extLst>
      <p:ext uri="{BB962C8B-B14F-4D97-AF65-F5344CB8AC3E}">
        <p14:creationId xmlns:p14="http://schemas.microsoft.com/office/powerpoint/2010/main" val="1659447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177558" y="0"/>
            <a:ext cx="3836884" cy="369332"/>
          </a:xfrm>
          <a:prstGeom prst="rect">
            <a:avLst/>
          </a:prstGeom>
          <a:noFill/>
        </p:spPr>
        <p:txBody>
          <a:bodyPr wrap="none" rtlCol="0">
            <a:spAutoFit/>
          </a:bodyPr>
          <a:lstStyle/>
          <a:p>
            <a:r>
              <a:rPr lang="en-US" dirty="0" smtClean="0"/>
              <a:t>Quality of Reverse Reads (</a:t>
            </a:r>
            <a:r>
              <a:rPr lang="en-US" dirty="0"/>
              <a:t>16 out of 40</a:t>
            </a:r>
            <a:r>
              <a:rPr lang="en-US" dirty="0" smtClean="0"/>
              <a:t>)</a:t>
            </a:r>
            <a:endParaRPr lang="en-US" dirty="0"/>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0" y="369332"/>
            <a:ext cx="9144000" cy="6400800"/>
          </a:xfrm>
          <a:prstGeom prst="rect">
            <a:avLst/>
          </a:prstGeom>
        </p:spPr>
      </p:pic>
    </p:spTree>
    <p:extLst>
      <p:ext uri="{BB962C8B-B14F-4D97-AF65-F5344CB8AC3E}">
        <p14:creationId xmlns:p14="http://schemas.microsoft.com/office/powerpoint/2010/main" val="1951301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327660" y="351973"/>
            <a:ext cx="5440680" cy="3886200"/>
          </a:xfrm>
          <a:prstGeom prst="rect">
            <a:avLst/>
          </a:prstGeom>
        </p:spPr>
      </p:pic>
      <p:pic>
        <p:nvPicPr>
          <p:cNvPr id="4" name="Picture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248401" y="355602"/>
            <a:ext cx="5435600" cy="3882571"/>
          </a:xfrm>
          <a:prstGeom prst="rect">
            <a:avLst/>
          </a:prstGeom>
        </p:spPr>
      </p:pic>
      <p:sp>
        <p:nvSpPr>
          <p:cNvPr id="5" name="Rectangle 4"/>
          <p:cNvSpPr/>
          <p:nvPr/>
        </p:nvSpPr>
        <p:spPr>
          <a:xfrm>
            <a:off x="327660" y="4424439"/>
            <a:ext cx="11356341" cy="2031325"/>
          </a:xfrm>
          <a:prstGeom prst="rect">
            <a:avLst/>
          </a:prstGeom>
        </p:spPr>
        <p:txBody>
          <a:bodyPr wrap="square">
            <a:spAutoFit/>
          </a:bodyPr>
          <a:lstStyle/>
          <a:p>
            <a:r>
              <a:rPr lang="en-US" dirty="0">
                <a:solidFill>
                  <a:srgbClr val="2C3E50"/>
                </a:solidFill>
                <a:latin typeface="Lato"/>
              </a:rPr>
              <a:t>In gray-scale is a heat map of the frequency of each quality score at each base position. The median quality score at each position is shown by the green line, and the quartiles of the quality score distribution by the orange lines. The red line shows the scaled proportion of reads that extend to at least that </a:t>
            </a:r>
            <a:r>
              <a:rPr lang="en-US" dirty="0" smtClean="0">
                <a:solidFill>
                  <a:srgbClr val="2C3E50"/>
                </a:solidFill>
                <a:latin typeface="Lato"/>
              </a:rPr>
              <a:t>position.</a:t>
            </a:r>
          </a:p>
          <a:p>
            <a:endParaRPr lang="en-US" dirty="0">
              <a:solidFill>
                <a:srgbClr val="2C3E50"/>
              </a:solidFill>
              <a:latin typeface="Lato"/>
            </a:endParaRPr>
          </a:p>
          <a:p>
            <a:r>
              <a:rPr lang="en-US" dirty="0" smtClean="0">
                <a:solidFill>
                  <a:srgbClr val="2C3E50"/>
                </a:solidFill>
                <a:latin typeface="Lato"/>
              </a:rPr>
              <a:t>The dashed vertical lines represent trimming limits. The </a:t>
            </a:r>
            <a:r>
              <a:rPr lang="en-US" dirty="0">
                <a:solidFill>
                  <a:srgbClr val="2C3E50"/>
                </a:solidFill>
                <a:latin typeface="Lato"/>
              </a:rPr>
              <a:t>forward </a:t>
            </a:r>
            <a:r>
              <a:rPr lang="en-US" dirty="0" smtClean="0">
                <a:solidFill>
                  <a:srgbClr val="2C3E50"/>
                </a:solidFill>
                <a:latin typeface="Lato"/>
              </a:rPr>
              <a:t>reads (left) </a:t>
            </a:r>
            <a:r>
              <a:rPr lang="en-US" dirty="0">
                <a:solidFill>
                  <a:srgbClr val="2C3E50"/>
                </a:solidFill>
                <a:latin typeface="Lato"/>
              </a:rPr>
              <a:t>are good </a:t>
            </a:r>
            <a:r>
              <a:rPr lang="en-US" dirty="0" smtClean="0">
                <a:solidFill>
                  <a:srgbClr val="2C3E50"/>
                </a:solidFill>
                <a:latin typeface="Lato"/>
              </a:rPr>
              <a:t>quality; the reverse (right) are less so but that is typical. </a:t>
            </a:r>
            <a:r>
              <a:rPr lang="en-US" dirty="0">
                <a:solidFill>
                  <a:srgbClr val="2C3E50"/>
                </a:solidFill>
                <a:latin typeface="Lato"/>
              </a:rPr>
              <a:t>We </a:t>
            </a:r>
            <a:r>
              <a:rPr lang="en-US" dirty="0" smtClean="0">
                <a:solidFill>
                  <a:srgbClr val="2C3E50"/>
                </a:solidFill>
                <a:latin typeface="Lato"/>
              </a:rPr>
              <a:t>trimming </a:t>
            </a:r>
            <a:r>
              <a:rPr lang="en-US" dirty="0">
                <a:solidFill>
                  <a:srgbClr val="2C3E50"/>
                </a:solidFill>
                <a:latin typeface="Lato"/>
              </a:rPr>
              <a:t>the </a:t>
            </a:r>
            <a:r>
              <a:rPr lang="en-US" dirty="0" smtClean="0">
                <a:solidFill>
                  <a:srgbClr val="2C3E50"/>
                </a:solidFill>
                <a:latin typeface="Lato"/>
              </a:rPr>
              <a:t>nucleotides at both ends to avoid </a:t>
            </a:r>
            <a:r>
              <a:rPr lang="en-US" dirty="0">
                <a:solidFill>
                  <a:srgbClr val="2C3E50"/>
                </a:solidFill>
                <a:latin typeface="Lato"/>
              </a:rPr>
              <a:t>less well-controlled errors that can arise there. </a:t>
            </a:r>
            <a:r>
              <a:rPr lang="en-US" dirty="0" smtClean="0">
                <a:solidFill>
                  <a:srgbClr val="2C3E50"/>
                </a:solidFill>
                <a:latin typeface="Lato"/>
              </a:rPr>
              <a:t>Forward reads were trimmed nucleotide positions  6 </a:t>
            </a:r>
            <a:r>
              <a:rPr lang="en-US" dirty="0">
                <a:solidFill>
                  <a:srgbClr val="2C3E50"/>
                </a:solidFill>
                <a:latin typeface="Lato"/>
              </a:rPr>
              <a:t>to </a:t>
            </a:r>
            <a:r>
              <a:rPr lang="en-US" dirty="0" smtClean="0">
                <a:solidFill>
                  <a:srgbClr val="2C3E50"/>
                </a:solidFill>
                <a:latin typeface="Lato"/>
              </a:rPr>
              <a:t>285; reverse – 6 to 195.  </a:t>
            </a:r>
            <a:endParaRPr lang="en-US" b="0" i="0" dirty="0">
              <a:solidFill>
                <a:srgbClr val="2C3E50"/>
              </a:solidFill>
              <a:effectLst/>
              <a:latin typeface="Lato"/>
            </a:endParaRPr>
          </a:p>
        </p:txBody>
      </p:sp>
    </p:spTree>
    <p:extLst>
      <p:ext uri="{BB962C8B-B14F-4D97-AF65-F5344CB8AC3E}">
        <p14:creationId xmlns:p14="http://schemas.microsoft.com/office/powerpoint/2010/main" val="20586635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close up of a map&#10;&#10;Description generated with high confidence">
            <a:extLst>
              <a:ext uri="{FF2B5EF4-FFF2-40B4-BE49-F238E27FC236}">
                <a16:creationId xmlns:a16="http://schemas.microsoft.com/office/drawing/2014/main" id="{74E29F7E-B51E-4DBB-9A8D-B1C69C66C6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3359" y="966739"/>
            <a:ext cx="6685280" cy="5571067"/>
          </a:xfrm>
          <a:prstGeom prst="rect">
            <a:avLst/>
          </a:prstGeom>
        </p:spPr>
      </p:pic>
      <p:sp>
        <p:nvSpPr>
          <p:cNvPr id="4" name="TextBox 3">
            <a:extLst>
              <a:ext uri="{FF2B5EF4-FFF2-40B4-BE49-F238E27FC236}">
                <a16:creationId xmlns:a16="http://schemas.microsoft.com/office/drawing/2014/main" id="{7673A10D-5910-4DB2-8838-69D5ABB420AF}"/>
              </a:ext>
            </a:extLst>
          </p:cNvPr>
          <p:cNvSpPr txBox="1"/>
          <p:nvPr/>
        </p:nvSpPr>
        <p:spPr>
          <a:xfrm>
            <a:off x="3822396" y="166254"/>
            <a:ext cx="4547207" cy="584775"/>
          </a:xfrm>
          <a:prstGeom prst="rect">
            <a:avLst/>
          </a:prstGeom>
          <a:noFill/>
        </p:spPr>
        <p:txBody>
          <a:bodyPr wrap="none" rtlCol="0">
            <a:spAutoFit/>
          </a:bodyPr>
          <a:lstStyle/>
          <a:p>
            <a:r>
              <a:rPr lang="en-US" sz="3200" dirty="0"/>
              <a:t>Richness: Shannon’s Index</a:t>
            </a:r>
          </a:p>
        </p:txBody>
      </p:sp>
    </p:spTree>
    <p:extLst>
      <p:ext uri="{BB962C8B-B14F-4D97-AF65-F5344CB8AC3E}">
        <p14:creationId xmlns:p14="http://schemas.microsoft.com/office/powerpoint/2010/main" val="7652524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4E29F7E-B51E-4DBB-9A8D-B1C69C66C6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3359" y="1364672"/>
            <a:ext cx="6685280" cy="4775200"/>
          </a:xfrm>
          <a:prstGeom prst="rect">
            <a:avLst/>
          </a:prstGeom>
        </p:spPr>
      </p:pic>
      <p:sp>
        <p:nvSpPr>
          <p:cNvPr id="4" name="TextBox 3">
            <a:extLst>
              <a:ext uri="{FF2B5EF4-FFF2-40B4-BE49-F238E27FC236}">
                <a16:creationId xmlns:a16="http://schemas.microsoft.com/office/drawing/2014/main" id="{7673A10D-5910-4DB2-8838-69D5ABB420AF}"/>
              </a:ext>
            </a:extLst>
          </p:cNvPr>
          <p:cNvSpPr txBox="1"/>
          <p:nvPr/>
        </p:nvSpPr>
        <p:spPr>
          <a:xfrm>
            <a:off x="2928978" y="184727"/>
            <a:ext cx="6334042" cy="584775"/>
          </a:xfrm>
          <a:prstGeom prst="rect">
            <a:avLst/>
          </a:prstGeom>
          <a:noFill/>
        </p:spPr>
        <p:txBody>
          <a:bodyPr wrap="none" rtlCol="0">
            <a:spAutoFit/>
          </a:bodyPr>
          <a:lstStyle/>
          <a:p>
            <a:r>
              <a:rPr lang="en-US" sz="3200" dirty="0"/>
              <a:t>Non-Metric </a:t>
            </a:r>
            <a:r>
              <a:rPr lang="en-US" sz="3200" dirty="0" err="1"/>
              <a:t>Multidimentional</a:t>
            </a:r>
            <a:r>
              <a:rPr lang="en-US" sz="3200" dirty="0"/>
              <a:t> Scaling</a:t>
            </a:r>
          </a:p>
        </p:txBody>
      </p:sp>
    </p:spTree>
    <p:extLst>
      <p:ext uri="{BB962C8B-B14F-4D97-AF65-F5344CB8AC3E}">
        <p14:creationId xmlns:p14="http://schemas.microsoft.com/office/powerpoint/2010/main" val="553968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map&#10;&#10;Description generated with high confidence">
            <a:extLst>
              <a:ext uri="{FF2B5EF4-FFF2-40B4-BE49-F238E27FC236}">
                <a16:creationId xmlns:a16="http://schemas.microsoft.com/office/drawing/2014/main" id="{9089D4E3-CF34-47FC-82AB-128887ECA6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1143000"/>
            <a:ext cx="7315200" cy="4572000"/>
          </a:xfrm>
          <a:prstGeom prst="rect">
            <a:avLst/>
          </a:prstGeom>
        </p:spPr>
      </p:pic>
    </p:spTree>
    <p:extLst>
      <p:ext uri="{BB962C8B-B14F-4D97-AF65-F5344CB8AC3E}">
        <p14:creationId xmlns:p14="http://schemas.microsoft.com/office/powerpoint/2010/main" val="1307886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close up of a map&#10;&#10;Description generated with high confidence">
            <a:extLst>
              <a:ext uri="{FF2B5EF4-FFF2-40B4-BE49-F238E27FC236}">
                <a16:creationId xmlns:a16="http://schemas.microsoft.com/office/drawing/2014/main" id="{E613D67B-1F27-4A87-95AD-8DCA096902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1143000"/>
            <a:ext cx="7315200" cy="4572000"/>
          </a:xfrm>
          <a:prstGeom prst="rect">
            <a:avLst/>
          </a:prstGeom>
        </p:spPr>
      </p:pic>
    </p:spTree>
    <p:extLst>
      <p:ext uri="{BB962C8B-B14F-4D97-AF65-F5344CB8AC3E}">
        <p14:creationId xmlns:p14="http://schemas.microsoft.com/office/powerpoint/2010/main" val="39554587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generated with very high confidence">
            <a:extLst>
              <a:ext uri="{FF2B5EF4-FFF2-40B4-BE49-F238E27FC236}">
                <a16:creationId xmlns:a16="http://schemas.microsoft.com/office/drawing/2014/main" id="{BAA90953-249C-42E8-9D57-D5DF8C020B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26126691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297</TotalTime>
  <Words>169</Words>
  <Application>Microsoft Office PowerPoint</Application>
  <PresentationFormat>Widescreen</PresentationFormat>
  <Paragraphs>14</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Lato</vt:lpstr>
      <vt:lpstr>Office Theme</vt:lpstr>
      <vt:lpstr>Nrf2 Microbiome  16S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Sargsyan, Davit [JRDUS]</dc:creator>
  <cp:lastModifiedBy>Davit Sargsyan</cp:lastModifiedBy>
  <cp:revision>23</cp:revision>
  <dcterms:created xsi:type="dcterms:W3CDTF">2018-12-17T15:01:49Z</dcterms:created>
  <dcterms:modified xsi:type="dcterms:W3CDTF">2018-12-18T02:04:24Z</dcterms:modified>
</cp:coreProperties>
</file>

<file path=docProps/thumbnail.jpeg>
</file>